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Permanent Marker"/>
      <p:regular r:id="rId26"/>
    </p:embeddedFont>
    <p:embeddedFont>
      <p:font typeface="Bree Serif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ermanentMarker-regular.fntdata"/><Relationship Id="rId25" Type="http://schemas.openxmlformats.org/officeDocument/2006/relationships/font" Target="fonts/Roboto-boldItalic.fntdata"/><Relationship Id="rId27" Type="http://schemas.openxmlformats.org/officeDocument/2006/relationships/font" Target="fonts/BreeSerif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97889561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97889561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97889561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97889561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97889561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97889561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128ca5d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128ca5d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5e9d84db1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5e9d84db1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49e801e2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49e801e2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45abf0bbb_3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45abf0bbb_3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45abf0bbb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45abf0bbb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ab47e8a5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ab47e8a5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ab47e8a54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ab47e8a54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ab47e8a54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ab47e8a54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9788956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9788956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97889561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97889561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97889561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97889561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97889561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97889561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gradFill>
          <a:gsLst>
            <a:gs pos="0">
              <a:srgbClr val="674EA7"/>
            </a:gs>
            <a:gs pos="13000">
              <a:srgbClr val="674EA7"/>
            </a:gs>
            <a:gs pos="13000">
              <a:srgbClr val="FFFFFF"/>
            </a:gs>
            <a:gs pos="100000">
              <a:srgbClr val="FFFFFF"/>
            </a:gs>
          </a:gsLst>
          <a:lin ang="135000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156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Python4Teens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i="1" lang="pt-BR" sz="2400">
                <a:latin typeface="Roboto"/>
                <a:ea typeface="Roboto"/>
                <a:cs typeface="Roboto"/>
                <a:sym typeface="Roboto"/>
              </a:rPr>
              <a:t>Python para jovens</a:t>
            </a:r>
            <a:r>
              <a:rPr lang="pt-BR" sz="2400"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Atividades CEDET 2019/1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I</a:t>
            </a:r>
            <a:r>
              <a:rPr lang="pt-BR"/>
              <a:t>f </a:t>
            </a:r>
            <a:r>
              <a:rPr lang="pt-BR" sz="1800"/>
              <a:t>(se)</a:t>
            </a:r>
            <a:endParaRPr i="1" sz="1400"/>
          </a:p>
        </p:txBody>
      </p:sp>
      <p:pic>
        <p:nvPicPr>
          <p:cNvPr id="164" name="Google Shape;164;p22"/>
          <p:cNvPicPr preferRelativeResize="0"/>
          <p:nvPr/>
        </p:nvPicPr>
        <p:blipFill rotWithShape="1">
          <a:blip r:embed="rId3">
            <a:alphaModFix/>
          </a:blip>
          <a:srcRect b="900" l="1229" r="1161" t="1213"/>
          <a:stretch/>
        </p:blipFill>
        <p:spPr>
          <a:xfrm>
            <a:off x="2559000" y="1169300"/>
            <a:ext cx="4026000" cy="355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I</a:t>
            </a:r>
            <a:r>
              <a:rPr lang="pt-BR"/>
              <a:t>f-else </a:t>
            </a:r>
            <a:r>
              <a:rPr lang="pt-BR" sz="1800"/>
              <a:t>(se-senão)</a:t>
            </a:r>
            <a:endParaRPr i="1" sz="1400"/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9865" y="965400"/>
            <a:ext cx="2484273" cy="394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E</a:t>
            </a:r>
            <a:r>
              <a:rPr lang="pt-BR"/>
              <a:t>lif</a:t>
            </a:r>
            <a:r>
              <a:rPr lang="pt-BR"/>
              <a:t> </a:t>
            </a:r>
            <a:r>
              <a:rPr lang="pt-BR" sz="1800"/>
              <a:t>(senão-se)</a:t>
            </a:r>
            <a:endParaRPr i="1" sz="1400"/>
          </a:p>
        </p:txBody>
      </p:sp>
      <p:pic>
        <p:nvPicPr>
          <p:cNvPr id="176" name="Google Shape;1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350" y="1202225"/>
            <a:ext cx="6464845" cy="36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B</a:t>
            </a:r>
            <a:r>
              <a:rPr lang="pt-BR"/>
              <a:t>ora exercitar!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400"/>
              <a:t>Entrada da festa ultra mega secreta</a:t>
            </a:r>
            <a:endParaRPr i="1" sz="1400"/>
          </a:p>
        </p:txBody>
      </p:sp>
      <p:pic>
        <p:nvPicPr>
          <p:cNvPr id="182" name="Google Shape;1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715550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M</a:t>
            </a:r>
            <a:r>
              <a:rPr lang="pt-BR"/>
              <a:t>omento de reflexão…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o que já aprendemos até aqui?</a:t>
            </a:r>
            <a:endParaRPr sz="2200"/>
          </a:p>
        </p:txBody>
      </p:sp>
      <p:pic>
        <p:nvPicPr>
          <p:cNvPr id="188" name="Google Shape;1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9325" y="1895300"/>
            <a:ext cx="2726150" cy="272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H</a:t>
            </a:r>
            <a:r>
              <a:rPr lang="pt-BR" sz="3600"/>
              <a:t>ora do desafio!</a:t>
            </a:r>
            <a:endParaRPr sz="3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pt-BR" sz="1400"/>
              <a:t>Meus compromissos</a:t>
            </a:r>
            <a:r>
              <a:rPr i="1" lang="pt-BR" sz="1400"/>
              <a:t>...</a:t>
            </a:r>
            <a:endParaRPr i="1"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  <p:pic>
        <p:nvPicPr>
          <p:cNvPr id="194" name="Google Shape;1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624" y="1615875"/>
            <a:ext cx="3924550" cy="317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N</a:t>
            </a:r>
            <a:r>
              <a:rPr lang="pt-BR"/>
              <a:t>ossos materiais!</a:t>
            </a:r>
            <a:endParaRPr/>
          </a:p>
        </p:txBody>
      </p:sp>
      <p:pic>
        <p:nvPicPr>
          <p:cNvPr id="200" name="Google Shape;20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125" y="1096827"/>
            <a:ext cx="2668900" cy="26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/>
        </p:nvSpPr>
        <p:spPr>
          <a:xfrm>
            <a:off x="2271325" y="3684950"/>
            <a:ext cx="4126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/>
              <a:t>/GabrielMMelo/python4teens</a:t>
            </a:r>
            <a:endParaRPr i="1"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R</a:t>
            </a:r>
            <a:r>
              <a:rPr lang="pt-BR"/>
              <a:t>ecapitulando...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3059" y="1606275"/>
            <a:ext cx="4068924" cy="227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“S</a:t>
            </a:r>
            <a:r>
              <a:rPr lang="pt-BR"/>
              <a:t>trings”</a:t>
            </a:r>
            <a:endParaRPr/>
          </a:p>
        </p:txBody>
      </p:sp>
      <p:sp>
        <p:nvSpPr>
          <p:cNvPr id="67" name="Google Shape;67;p15"/>
          <p:cNvSpPr txBox="1"/>
          <p:nvPr/>
        </p:nvSpPr>
        <p:spPr>
          <a:xfrm>
            <a:off x="6162100" y="1078250"/>
            <a:ext cx="11571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6D9EEB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String</a:t>
            </a:r>
            <a:endParaRPr sz="2400">
              <a:solidFill>
                <a:srgbClr val="6D9EEB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68" name="Google Shape;68;p15"/>
          <p:cNvSpPr/>
          <p:nvPr/>
        </p:nvSpPr>
        <p:spPr>
          <a:xfrm>
            <a:off x="5140175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6539200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5140175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6539200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5140175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6539200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5140175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6539200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1047500" y="1729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Seu nome</a:t>
            </a:r>
            <a:endParaRPr sz="1800"/>
          </a:p>
        </p:txBody>
      </p:sp>
      <p:sp>
        <p:nvSpPr>
          <p:cNvPr id="77" name="Google Shape;77;p15"/>
          <p:cNvSpPr txBox="1"/>
          <p:nvPr/>
        </p:nvSpPr>
        <p:spPr>
          <a:xfrm>
            <a:off x="1047500" y="2457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Sua idade</a:t>
            </a:r>
            <a:endParaRPr sz="1800"/>
          </a:p>
        </p:txBody>
      </p:sp>
      <p:sp>
        <p:nvSpPr>
          <p:cNvPr id="78" name="Google Shape;78;p15"/>
          <p:cNvSpPr txBox="1"/>
          <p:nvPr/>
        </p:nvSpPr>
        <p:spPr>
          <a:xfrm>
            <a:off x="1047500" y="3223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Mensagem de boas vindas</a:t>
            </a:r>
            <a:endParaRPr sz="1800"/>
          </a:p>
        </p:txBody>
      </p:sp>
      <p:sp>
        <p:nvSpPr>
          <p:cNvPr id="79" name="Google Shape;79;p15"/>
          <p:cNvSpPr txBox="1"/>
          <p:nvPr/>
        </p:nvSpPr>
        <p:spPr>
          <a:xfrm>
            <a:off x="1047500" y="3951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Um número de telefone</a:t>
            </a:r>
            <a:endParaRPr sz="1800"/>
          </a:p>
        </p:txBody>
      </p:sp>
      <p:sp>
        <p:nvSpPr>
          <p:cNvPr id="80" name="Google Shape;80;p15"/>
          <p:cNvSpPr txBox="1"/>
          <p:nvPr/>
        </p:nvSpPr>
        <p:spPr>
          <a:xfrm>
            <a:off x="4672475" y="1078250"/>
            <a:ext cx="13383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E69138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Número</a:t>
            </a:r>
            <a:endParaRPr sz="2400">
              <a:solidFill>
                <a:srgbClr val="E69138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“S</a:t>
            </a:r>
            <a:r>
              <a:rPr lang="pt-BR"/>
              <a:t>trings”</a:t>
            </a: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4672475" y="1078250"/>
            <a:ext cx="13383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E69138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Número</a:t>
            </a:r>
            <a:endParaRPr sz="2400">
              <a:solidFill>
                <a:srgbClr val="E69138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6162100" y="1078250"/>
            <a:ext cx="11571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6D9EEB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String</a:t>
            </a:r>
            <a:endParaRPr sz="2400">
              <a:solidFill>
                <a:srgbClr val="6D9EEB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5140175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6539200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5140175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6539200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5140175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6539200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5140175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6539200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 txBox="1"/>
          <p:nvPr/>
        </p:nvSpPr>
        <p:spPr>
          <a:xfrm>
            <a:off x="1047500" y="1729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Seu nome</a:t>
            </a:r>
            <a:endParaRPr sz="1800"/>
          </a:p>
        </p:txBody>
      </p:sp>
      <p:sp>
        <p:nvSpPr>
          <p:cNvPr id="97" name="Google Shape;97;p16"/>
          <p:cNvSpPr txBox="1"/>
          <p:nvPr/>
        </p:nvSpPr>
        <p:spPr>
          <a:xfrm>
            <a:off x="1047500" y="2457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Sua idade</a:t>
            </a:r>
            <a:endParaRPr sz="1800"/>
          </a:p>
        </p:txBody>
      </p:sp>
      <p:sp>
        <p:nvSpPr>
          <p:cNvPr id="98" name="Google Shape;98;p16"/>
          <p:cNvSpPr txBox="1"/>
          <p:nvPr/>
        </p:nvSpPr>
        <p:spPr>
          <a:xfrm>
            <a:off x="1047500" y="3223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Mensagem de boas vindas</a:t>
            </a:r>
            <a:endParaRPr sz="1800"/>
          </a:p>
        </p:txBody>
      </p:sp>
      <p:sp>
        <p:nvSpPr>
          <p:cNvPr id="99" name="Google Shape;99;p16"/>
          <p:cNvSpPr txBox="1"/>
          <p:nvPr/>
        </p:nvSpPr>
        <p:spPr>
          <a:xfrm>
            <a:off x="1047500" y="3951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Um número de telefone</a:t>
            </a:r>
            <a:endParaRPr sz="1800"/>
          </a:p>
        </p:txBody>
      </p:sp>
      <p:grpSp>
        <p:nvGrpSpPr>
          <p:cNvPr id="100" name="Google Shape;100;p16"/>
          <p:cNvGrpSpPr/>
          <p:nvPr/>
        </p:nvGrpSpPr>
        <p:grpSpPr>
          <a:xfrm>
            <a:off x="6539200" y="1709625"/>
            <a:ext cx="549700" cy="476700"/>
            <a:chOff x="5191350" y="1709475"/>
            <a:chExt cx="549700" cy="476700"/>
          </a:xfrm>
        </p:grpSpPr>
        <p:cxnSp>
          <p:nvCxnSpPr>
            <p:cNvPr id="101" name="Google Shape;101;p16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2" name="Google Shape;102;p16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3" name="Google Shape;103;p16"/>
          <p:cNvGrpSpPr/>
          <p:nvPr/>
        </p:nvGrpSpPr>
        <p:grpSpPr>
          <a:xfrm>
            <a:off x="5140175" y="2437650"/>
            <a:ext cx="549700" cy="476700"/>
            <a:chOff x="5191350" y="1709475"/>
            <a:chExt cx="549700" cy="476700"/>
          </a:xfrm>
        </p:grpSpPr>
        <p:cxnSp>
          <p:nvCxnSpPr>
            <p:cNvPr id="104" name="Google Shape;104;p16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5" name="Google Shape;105;p16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6" name="Google Shape;106;p16"/>
          <p:cNvGrpSpPr/>
          <p:nvPr/>
        </p:nvGrpSpPr>
        <p:grpSpPr>
          <a:xfrm>
            <a:off x="6539200" y="3165675"/>
            <a:ext cx="549700" cy="476700"/>
            <a:chOff x="5191350" y="1709475"/>
            <a:chExt cx="549700" cy="476700"/>
          </a:xfrm>
        </p:grpSpPr>
        <p:cxnSp>
          <p:nvCxnSpPr>
            <p:cNvPr id="107" name="Google Shape;107;p16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8" name="Google Shape;108;p16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9" name="Google Shape;109;p16"/>
          <p:cNvGrpSpPr/>
          <p:nvPr/>
        </p:nvGrpSpPr>
        <p:grpSpPr>
          <a:xfrm>
            <a:off x="5140175" y="3893700"/>
            <a:ext cx="549700" cy="476700"/>
            <a:chOff x="5191350" y="1709475"/>
            <a:chExt cx="549700" cy="476700"/>
          </a:xfrm>
        </p:grpSpPr>
        <p:cxnSp>
          <p:nvCxnSpPr>
            <p:cNvPr id="110" name="Google Shape;110;p16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1" name="Google Shape;111;p16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12" name="Google Shape;112;p16"/>
          <p:cNvGrpSpPr/>
          <p:nvPr/>
        </p:nvGrpSpPr>
        <p:grpSpPr>
          <a:xfrm>
            <a:off x="6517250" y="3893700"/>
            <a:ext cx="549700" cy="476700"/>
            <a:chOff x="5191350" y="1709475"/>
            <a:chExt cx="549700" cy="476700"/>
          </a:xfrm>
        </p:grpSpPr>
        <p:cxnSp>
          <p:nvCxnSpPr>
            <p:cNvPr id="113" name="Google Shape;113;p16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" name="Google Shape;114;p16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[L</a:t>
            </a:r>
            <a:r>
              <a:rPr lang="pt-BR"/>
              <a:t>,i,s,t,a,s]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400"/>
          </a:p>
        </p:txBody>
      </p:sp>
      <p:sp>
        <p:nvSpPr>
          <p:cNvPr id="120" name="Google Shape;120;p17"/>
          <p:cNvSpPr txBox="1"/>
          <p:nvPr/>
        </p:nvSpPr>
        <p:spPr>
          <a:xfrm>
            <a:off x="0" y="1416125"/>
            <a:ext cx="9144000" cy="3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</a:t>
            </a:r>
            <a:r>
              <a:rPr i="1"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= 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[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23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“Gabriel”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1.71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“vasco”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“lindo”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]</a:t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 	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print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(</a:t>
            </a: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professor[0]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)  ?</a:t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 	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print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(</a:t>
            </a: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professor[3]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)  ?</a:t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 	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print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(</a:t>
            </a: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professor[5]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)  ?</a:t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[L</a:t>
            </a:r>
            <a:r>
              <a:rPr lang="pt-BR"/>
              <a:t>,i,s,t,a,s]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400"/>
          </a:p>
        </p:txBody>
      </p:sp>
      <p:sp>
        <p:nvSpPr>
          <p:cNvPr id="126" name="Google Shape;126;p18"/>
          <p:cNvSpPr txBox="1"/>
          <p:nvPr/>
        </p:nvSpPr>
        <p:spPr>
          <a:xfrm>
            <a:off x="0" y="1416125"/>
            <a:ext cx="9144000" cy="3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</a:t>
            </a:r>
            <a:r>
              <a:rPr i="1"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= 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[</a:t>
            </a: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23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“Gabriel”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1.71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“vasco”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“lindo”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]</a:t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 	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print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(</a:t>
            </a: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professor[0]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)  </a:t>
            </a: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23</a:t>
            </a:r>
            <a:endParaRPr sz="3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 	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print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(</a:t>
            </a: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professor[3]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) 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“vasco”</a:t>
            </a:r>
            <a:endParaRPr sz="3000">
              <a:solidFill>
                <a:srgbClr val="6FA8DC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 	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print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(</a:t>
            </a: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professor[5]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)  </a:t>
            </a:r>
            <a:r>
              <a:rPr lang="pt-BR" sz="3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Erro!</a:t>
            </a:r>
            <a:endParaRPr sz="3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C</a:t>
            </a:r>
            <a:r>
              <a:rPr lang="pt-BR"/>
              <a:t>ondições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800"/>
              <a:t>E se?</a:t>
            </a:r>
            <a:endParaRPr i="1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400"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65465">
            <a:off x="504046" y="3185543"/>
            <a:ext cx="1667960" cy="1623688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160000" dist="19050">
              <a:srgbClr val="000000">
                <a:alpha val="34000"/>
              </a:srgbClr>
            </a:outerShdw>
          </a:effectLst>
        </p:spPr>
      </p:pic>
      <p:pic>
        <p:nvPicPr>
          <p:cNvPr id="133" name="Google Shape;13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9375" y="118400"/>
            <a:ext cx="1313775" cy="131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0125" y="392250"/>
            <a:ext cx="1203750" cy="170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/>
          <p:nvPr/>
        </p:nvSpPr>
        <p:spPr>
          <a:xfrm>
            <a:off x="3051975" y="2157300"/>
            <a:ext cx="2121900" cy="8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Bree Serif"/>
                <a:ea typeface="Bree Serif"/>
                <a:cs typeface="Bree Serif"/>
                <a:sym typeface="Bree Serif"/>
              </a:rPr>
              <a:t>Se está chovendo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93C47D"/>
                </a:solidFill>
              </a:rPr>
              <a:t>TRUE</a:t>
            </a:r>
            <a:r>
              <a:rPr lang="pt-BR" sz="1800"/>
              <a:t> / </a:t>
            </a:r>
            <a:r>
              <a:rPr lang="pt-BR" sz="1800">
                <a:solidFill>
                  <a:srgbClr val="FF0000"/>
                </a:solidFill>
              </a:rPr>
              <a:t>FALSE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5983413" y="392250"/>
            <a:ext cx="3849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Bree Serif"/>
                <a:ea typeface="Bree Serif"/>
                <a:cs typeface="Bree Serif"/>
                <a:sym typeface="Bree Serif"/>
              </a:rPr>
              <a:t>?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37" name="Google Shape;13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 rot="883045">
            <a:off x="5792799" y="2983250"/>
            <a:ext cx="1823601" cy="18236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8" name="Google Shape;138;p19"/>
          <p:cNvSpPr txBox="1"/>
          <p:nvPr/>
        </p:nvSpPr>
        <p:spPr>
          <a:xfrm>
            <a:off x="1953800" y="4351625"/>
            <a:ext cx="1420800" cy="4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Abra o guarda-chuva!</a:t>
            </a:r>
            <a:endParaRPr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5059125" y="4351625"/>
            <a:ext cx="1420800" cy="4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Coloque seu boné</a:t>
            </a:r>
            <a:r>
              <a:rPr lang="pt-BR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!</a:t>
            </a:r>
            <a:endParaRPr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0" name="Google Shape;140;p19"/>
          <p:cNvSpPr/>
          <p:nvPr/>
        </p:nvSpPr>
        <p:spPr>
          <a:xfrm flipH="1" rot="-4477771">
            <a:off x="1962933" y="2382652"/>
            <a:ext cx="1149931" cy="895417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9"/>
          <p:cNvSpPr/>
          <p:nvPr/>
        </p:nvSpPr>
        <p:spPr>
          <a:xfrm rot="4477771">
            <a:off x="5068258" y="2382652"/>
            <a:ext cx="1149931" cy="895417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38350" y="1016062"/>
            <a:ext cx="1765462" cy="1765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B</a:t>
            </a:r>
            <a:r>
              <a:rPr lang="pt-BR"/>
              <a:t>ooleanos </a:t>
            </a:r>
            <a:r>
              <a:rPr i="1" lang="pt-BR" sz="1800"/>
              <a:t>(F/T, 0/1, O/I, L/H, N/Y)</a:t>
            </a:r>
            <a:endParaRPr i="1" sz="1800"/>
          </a:p>
        </p:txBody>
      </p:sp>
      <p:sp>
        <p:nvSpPr>
          <p:cNvPr id="148" name="Google Shape;148;p20"/>
          <p:cNvSpPr txBox="1"/>
          <p:nvPr/>
        </p:nvSpPr>
        <p:spPr>
          <a:xfrm>
            <a:off x="3099200" y="2131400"/>
            <a:ext cx="2619900" cy="23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eh_professor = ?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eh_aluno = ?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eh_italiano = ?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eh_dia_12 = ?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eh_ultima_aula = ?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9" name="Google Shape;149;p20"/>
          <p:cNvSpPr txBox="1"/>
          <p:nvPr/>
        </p:nvSpPr>
        <p:spPr>
          <a:xfrm rot="-903208">
            <a:off x="676194" y="1813433"/>
            <a:ext cx="1487754" cy="19329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TRUE</a:t>
            </a:r>
            <a:endParaRPr sz="3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3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Input</a:t>
            </a:r>
            <a:endParaRPr sz="3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HIGH</a:t>
            </a:r>
            <a:endParaRPr sz="3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YES</a:t>
            </a:r>
            <a:endParaRPr sz="3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0" name="Google Shape;150;p20"/>
          <p:cNvSpPr txBox="1"/>
          <p:nvPr/>
        </p:nvSpPr>
        <p:spPr>
          <a:xfrm rot="629514">
            <a:off x="7003588" y="1902049"/>
            <a:ext cx="1487673" cy="8215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FALSE</a:t>
            </a:r>
            <a:endParaRPr sz="3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0</a:t>
            </a:r>
            <a:endParaRPr sz="3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Output</a:t>
            </a:r>
            <a:endParaRPr sz="3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LOW</a:t>
            </a:r>
            <a:endParaRPr sz="3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No</a:t>
            </a:r>
            <a:endParaRPr sz="3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B</a:t>
            </a:r>
            <a:r>
              <a:rPr lang="pt-BR"/>
              <a:t>ooleanos </a:t>
            </a:r>
            <a:r>
              <a:rPr i="1" lang="pt-BR" sz="1800"/>
              <a:t>(F/T, 0/1, O/I, L/H, N/Y)</a:t>
            </a:r>
            <a:endParaRPr i="1" sz="1800"/>
          </a:p>
        </p:txBody>
      </p:sp>
      <p:sp>
        <p:nvSpPr>
          <p:cNvPr id="156" name="Google Shape;156;p21"/>
          <p:cNvSpPr txBox="1"/>
          <p:nvPr/>
        </p:nvSpPr>
        <p:spPr>
          <a:xfrm>
            <a:off x="3099200" y="2131400"/>
            <a:ext cx="2619900" cy="23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eh_professor = </a:t>
            </a:r>
            <a:r>
              <a:rPr lang="pt-BR">
                <a:solidFill>
                  <a:srgbClr val="93C47D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>
              <a:solidFill>
                <a:srgbClr val="93C47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eh_aluno = </a:t>
            </a:r>
            <a:r>
              <a:rPr lang="pt-BR">
                <a:solidFill>
                  <a:srgbClr val="93C47D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>
              <a:solidFill>
                <a:srgbClr val="93C47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eh_italiano = </a:t>
            </a:r>
            <a:r>
              <a:rPr lang="pt-BR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endParaRPr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eh_dia_12 = </a:t>
            </a:r>
            <a:r>
              <a:rPr lang="pt-BR">
                <a:solidFill>
                  <a:srgbClr val="93C47D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>
              <a:solidFill>
                <a:srgbClr val="93C47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eh_ultima_aula = </a:t>
            </a:r>
            <a:r>
              <a:rPr lang="pt-BR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endParaRPr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 rot="-903208">
            <a:off x="676194" y="1813433"/>
            <a:ext cx="1487754" cy="19329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TRUE</a:t>
            </a:r>
            <a:endParaRPr sz="3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3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Input</a:t>
            </a:r>
            <a:endParaRPr sz="3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HIGH</a:t>
            </a:r>
            <a:endParaRPr sz="3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YES</a:t>
            </a:r>
            <a:endParaRPr sz="3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 rot="629514">
            <a:off x="7003588" y="1902049"/>
            <a:ext cx="1487673" cy="8215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FALSE</a:t>
            </a:r>
            <a:endParaRPr sz="3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0</a:t>
            </a:r>
            <a:endParaRPr sz="3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Output</a:t>
            </a:r>
            <a:endParaRPr sz="3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LOW</a:t>
            </a:r>
            <a:endParaRPr sz="3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No</a:t>
            </a:r>
            <a:endParaRPr sz="3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